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Poppins"/>
      <p:regular r:id="rId23"/>
      <p:bold r:id="rId24"/>
      <p:italic r:id="rId25"/>
      <p:boldItalic r:id="rId26"/>
    </p:embeddedFont>
    <p:embeddedFont>
      <p:font typeface="Poppins Light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1152">
          <p15:clr>
            <a:srgbClr val="747775"/>
          </p15:clr>
        </p15:guide>
        <p15:guide id="2" pos="4608">
          <p15:clr>
            <a:srgbClr val="747775"/>
          </p15:clr>
        </p15:guide>
        <p15:guide id="3" pos="241">
          <p15:clr>
            <a:srgbClr val="747775"/>
          </p15:clr>
        </p15:guide>
        <p15:guide id="4" orient="horz" pos="982">
          <p15:clr>
            <a:srgbClr val="747775"/>
          </p15:clr>
        </p15:guide>
        <p15:guide id="5" orient="horz" pos="1561">
          <p15:clr>
            <a:srgbClr val="747775"/>
          </p15:clr>
        </p15:guide>
        <p15:guide id="6" orient="horz" pos="674">
          <p15:clr>
            <a:srgbClr val="747775"/>
          </p15:clr>
        </p15:guide>
        <p15:guide id="7" pos="1553">
          <p15:clr>
            <a:srgbClr val="747775"/>
          </p15:clr>
        </p15:guide>
        <p15:guide id="8" orient="horz" pos="674">
          <p15:clr>
            <a:srgbClr val="747775"/>
          </p15:clr>
        </p15:guide>
        <p15:guide id="9" orient="horz" pos="1344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152"/>
        <p:guide pos="4608"/>
        <p:guide pos="241"/>
        <p:guide pos="982" orient="horz"/>
        <p:guide pos="1561" orient="horz"/>
        <p:guide pos="674" orient="horz"/>
        <p:guide pos="1553"/>
        <p:guide pos="674" orient="horz"/>
        <p:guide pos="1344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Poppins-bold.fntdata"/><Relationship Id="rId23" Type="http://schemas.openxmlformats.org/officeDocument/2006/relationships/font" Target="fonts/Poppins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oppins-boldItalic.fntdata"/><Relationship Id="rId25" Type="http://schemas.openxmlformats.org/officeDocument/2006/relationships/font" Target="fonts/Poppins-italic.fntdata"/><Relationship Id="rId28" Type="http://schemas.openxmlformats.org/officeDocument/2006/relationships/font" Target="fonts/PoppinsLight-bold.fntdata"/><Relationship Id="rId27" Type="http://schemas.openxmlformats.org/officeDocument/2006/relationships/font" Target="fonts/PoppinsLigh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oppinsLight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PoppinsLight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4e3fbddf5c_2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4e3fbddf5c_2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4e3fbddf5c_2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4e3fbddf5c_2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4e3fbddf5c_2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4e3fbddf5c_2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e392a9f9eb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1e392a9f9eb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4e3fbddf5c_2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24e3fbddf5c_2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4e3fbddf5c_2_1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4e3fbddf5c_2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4e3fbddf5c_2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24e3fbddf5c_2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4e3fbddf5c_2_2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24e3fbddf5c_2_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24e3fbddf5c_2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24e3fbddf5c_2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4e3fbddf5c_2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4e3fbddf5c_2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4e3fbddf5c_2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4e3fbddf5c_2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e392a9f9eb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e392a9f9eb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e392a9f9eb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e392a9f9eb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0fa94d8c7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0fa94d8c7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e392a9f9eb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e392a9f9eb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e392a9f9eb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e392a9f9e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e392a9f9eb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e392a9f9eb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3866A7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5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5F7FE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5787" l="44797" r="0" t="3352"/>
          <a:stretch/>
        </p:blipFill>
        <p:spPr>
          <a:xfrm>
            <a:off x="3381475" y="0"/>
            <a:ext cx="5762524" cy="53352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-1844648" y="0"/>
            <a:ext cx="9144000" cy="5335200"/>
          </a:xfrm>
          <a:prstGeom prst="parallelogram">
            <a:avLst>
              <a:gd fmla="val 25000" name="adj"/>
            </a:avLst>
          </a:prstGeom>
          <a:solidFill>
            <a:srgbClr val="3A55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382718" y="1505452"/>
            <a:ext cx="54774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Kick-Off Agenda</a:t>
            </a:r>
            <a:endParaRPr sz="4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718" y="456664"/>
            <a:ext cx="151088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382718" y="1276826"/>
            <a:ext cx="237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July 15, 2023</a:t>
            </a:r>
            <a:endParaRPr sz="12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82725" y="32949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#1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82729" y="3715195"/>
            <a:ext cx="229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#2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82729" y="41355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#3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2902850" y="32949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#4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2902854" y="3715195"/>
            <a:ext cx="229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#5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2902854" y="41355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#6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22975" y="1047580"/>
            <a:ext cx="3721027" cy="36774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rgbClr val="F4F6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2" name="Google Shape;21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22"/>
          <p:cNvSpPr txBox="1"/>
          <p:nvPr/>
        </p:nvSpPr>
        <p:spPr>
          <a:xfrm>
            <a:off x="2458200" y="913500"/>
            <a:ext cx="48570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Audit of required Criteria for audience</a:t>
            </a:r>
            <a:b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niche based on Advertiser Preferences</a:t>
            </a:r>
            <a:endParaRPr sz="15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4" name="Google Shape;214;p22"/>
          <p:cNvSpPr txBox="1"/>
          <p:nvPr/>
        </p:nvSpPr>
        <p:spPr>
          <a:xfrm>
            <a:off x="1167000" y="1136375"/>
            <a:ext cx="280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15" name="Google Shape;21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8800" y="1062438"/>
            <a:ext cx="482425" cy="482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6" name="Google Shape;216;p22"/>
          <p:cNvGrpSpPr/>
          <p:nvPr/>
        </p:nvGrpSpPr>
        <p:grpSpPr>
          <a:xfrm>
            <a:off x="1828800" y="2008000"/>
            <a:ext cx="6117904" cy="1946327"/>
            <a:chOff x="1828800" y="2008000"/>
            <a:chExt cx="6117904" cy="1946327"/>
          </a:xfrm>
        </p:grpSpPr>
        <p:sp>
          <p:nvSpPr>
            <p:cNvPr id="217" name="Google Shape;217;p22"/>
            <p:cNvSpPr txBox="1"/>
            <p:nvPr/>
          </p:nvSpPr>
          <p:spPr>
            <a:xfrm>
              <a:off x="2458204" y="2845227"/>
              <a:ext cx="5488500" cy="110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304800" lvl="0" marL="457200" rtl="0" algn="l">
                <a:lnSpc>
                  <a:spcPct val="115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3866A7"/>
                </a:buClr>
                <a:buSzPts val="1200"/>
                <a:buFont typeface="Poppins Light"/>
                <a:buChar char="●"/>
              </a:pPr>
              <a:r>
                <a:rPr lang="en" sz="1200">
                  <a:solidFill>
                    <a:srgbClr val="2D343C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Provide them with marketing materials such as banner ads, email templates, promotional offers, and other creatives</a:t>
              </a:r>
              <a:endParaRPr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3866A7"/>
                </a:buClr>
                <a:buSzPts val="1200"/>
                <a:buFont typeface="Poppins Light"/>
                <a:buChar char="●"/>
              </a:pPr>
              <a:r>
                <a:rPr lang="en" sz="1200">
                  <a:solidFill>
                    <a:srgbClr val="2D343C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Explain how to leverage the marketing materials and creatives to promote offers effectively</a:t>
              </a:r>
              <a:endParaRPr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218" name="Google Shape;218;p22"/>
            <p:cNvSpPr txBox="1"/>
            <p:nvPr/>
          </p:nvSpPr>
          <p:spPr>
            <a:xfrm>
              <a:off x="2458201" y="2008000"/>
              <a:ext cx="4857000" cy="78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en" sz="1800">
                  <a:solidFill>
                    <a:srgbClr val="3A5573"/>
                  </a:solidFill>
                  <a:latin typeface="Poppins"/>
                  <a:ea typeface="Poppins"/>
                  <a:cs typeface="Poppins"/>
                  <a:sym typeface="Poppins"/>
                </a:rPr>
                <a:t>Offers, Emails, Banners  That are</a:t>
              </a:r>
              <a:br>
                <a:rPr lang="en" sz="1800">
                  <a:solidFill>
                    <a:srgbClr val="3A5573"/>
                  </a:solidFill>
                  <a:latin typeface="Poppins"/>
                  <a:ea typeface="Poppins"/>
                  <a:cs typeface="Poppins"/>
                  <a:sym typeface="Poppins"/>
                </a:rPr>
              </a:br>
              <a:r>
                <a:rPr lang="en" sz="1800">
                  <a:solidFill>
                    <a:srgbClr val="3A5573"/>
                  </a:solidFill>
                  <a:latin typeface="Poppins"/>
                  <a:ea typeface="Poppins"/>
                  <a:cs typeface="Poppins"/>
                  <a:sym typeface="Poppins"/>
                </a:rPr>
                <a:t>Approved to Use</a:t>
              </a:r>
              <a:endParaRPr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219" name="Google Shape;219;p22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28800" y="2156938"/>
              <a:ext cx="482425" cy="48242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0" name="Google Shape;220;p22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221" name="Google Shape;221;p22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22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22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22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5" name="Google Shape;225;p22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226" name="Google Shape;226;p22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p22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p22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22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3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235" name="Google Shape;23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23"/>
          <p:cNvSpPr txBox="1"/>
          <p:nvPr/>
        </p:nvSpPr>
        <p:spPr>
          <a:xfrm>
            <a:off x="2461975" y="921063"/>
            <a:ext cx="4929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Confirm Live Dates</a:t>
            </a:r>
            <a:endParaRPr sz="15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37" name="Google Shape;237;p23"/>
          <p:cNvSpPr txBox="1"/>
          <p:nvPr/>
        </p:nvSpPr>
        <p:spPr>
          <a:xfrm>
            <a:off x="2461977" y="1474822"/>
            <a:ext cx="5488500" cy="21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Collaborate with the publisher to pinpoint the best launch date for their campaigns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Ensure technical configuration is complete and accurate, including tracking links and pixels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Verify that offers are set up correctly and that the publisher understands how to promote them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Confirm that the publisher is ready to go live and has everything they need to be successful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238" name="Google Shape;238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8800" y="907475"/>
            <a:ext cx="488875" cy="488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9" name="Google Shape;239;p23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240" name="Google Shape;240;p23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3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F4F6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23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23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4" name="Google Shape;244;p23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245" name="Google Shape;245;p23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23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F4F6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23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23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4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rgbClr val="F4F6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254" name="Google Shape;25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4"/>
          <p:cNvSpPr txBox="1"/>
          <p:nvPr/>
        </p:nvSpPr>
        <p:spPr>
          <a:xfrm>
            <a:off x="2451799" y="908925"/>
            <a:ext cx="48633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Review of the Contract Terms and</a:t>
            </a:r>
            <a:b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Discussion of Questions</a:t>
            </a:r>
            <a:endParaRPr sz="18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256" name="Google Shape;256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8800" y="1054025"/>
            <a:ext cx="490100" cy="490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7" name="Google Shape;257;p24"/>
          <p:cNvGrpSpPr/>
          <p:nvPr/>
        </p:nvGrpSpPr>
        <p:grpSpPr>
          <a:xfrm>
            <a:off x="1828800" y="2003525"/>
            <a:ext cx="5486299" cy="490100"/>
            <a:chOff x="1828800" y="2003525"/>
            <a:chExt cx="5486299" cy="490100"/>
          </a:xfrm>
        </p:grpSpPr>
        <p:sp>
          <p:nvSpPr>
            <p:cNvPr id="258" name="Google Shape;258;p24"/>
            <p:cNvSpPr txBox="1"/>
            <p:nvPr/>
          </p:nvSpPr>
          <p:spPr>
            <a:xfrm>
              <a:off x="2451799" y="2017725"/>
              <a:ext cx="48633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en" sz="1800">
                  <a:solidFill>
                    <a:srgbClr val="3A5573"/>
                  </a:solidFill>
                  <a:latin typeface="Poppins"/>
                  <a:ea typeface="Poppins"/>
                  <a:cs typeface="Poppins"/>
                  <a:sym typeface="Poppins"/>
                </a:rPr>
                <a:t>Next Steps</a:t>
              </a:r>
              <a:endParaRPr sz="15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259" name="Google Shape;259;p2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28800" y="2003525"/>
              <a:ext cx="490100" cy="490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0" name="Google Shape;260;p24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261" name="Google Shape;261;p24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24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3" name="Google Shape;263;p24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4" name="Google Shape;264;p24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5" name="Google Shape;265;p24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266" name="Google Shape;266;p24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7" name="Google Shape;267;p24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8" name="Google Shape;268;p24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9" name="Google Shape;269;p24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5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rgbClr val="F4F6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75" name="Google Shape;27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25"/>
          <p:cNvSpPr txBox="1"/>
          <p:nvPr/>
        </p:nvSpPr>
        <p:spPr>
          <a:xfrm>
            <a:off x="2455454" y="917138"/>
            <a:ext cx="54912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Account</a:t>
            </a: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 approval status and Setup in the</a:t>
            </a:r>
            <a:b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Affiliate and Partner Management Solution</a:t>
            </a:r>
            <a:endParaRPr sz="18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77" name="Google Shape;277;p25"/>
          <p:cNvSpPr txBox="1"/>
          <p:nvPr/>
        </p:nvSpPr>
        <p:spPr>
          <a:xfrm>
            <a:off x="2455454" y="1866894"/>
            <a:ext cx="5491200" cy="21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Guide the publisher through the setup process to ensure they understand how to use the platform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Creating user accounts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Configuring user permissions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Setting up authentication and security protocols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Configuring user interfaces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Integrating with legacy systems or platforms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278" name="Google Shape;278;p25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279" name="Google Shape;279;p25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0" name="Google Shape;280;p25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1" name="Google Shape;281;p25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2" name="Google Shape;282;p25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3" name="Google Shape;283;p25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284" name="Google Shape;284;p25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5" name="Google Shape;285;p25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25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25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8" name="Google Shape;288;p25"/>
          <p:cNvSpPr txBox="1"/>
          <p:nvPr/>
        </p:nvSpPr>
        <p:spPr>
          <a:xfrm>
            <a:off x="1826404" y="935229"/>
            <a:ext cx="638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rgbClr val="3866A7"/>
                </a:solidFill>
                <a:latin typeface="Poppins"/>
                <a:ea typeface="Poppins"/>
                <a:cs typeface="Poppins"/>
                <a:sym typeface="Poppins"/>
              </a:rPr>
              <a:t>1</a:t>
            </a:r>
            <a:endParaRPr b="1" sz="1800">
              <a:solidFill>
                <a:srgbClr val="3866A7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6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294" name="Google Shape;29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6"/>
          <p:cNvSpPr txBox="1"/>
          <p:nvPr/>
        </p:nvSpPr>
        <p:spPr>
          <a:xfrm>
            <a:off x="2458205" y="938332"/>
            <a:ext cx="5488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Review of Sites and Domains</a:t>
            </a:r>
            <a:endParaRPr sz="18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96" name="Google Shape;296;p26"/>
          <p:cNvSpPr txBox="1"/>
          <p:nvPr/>
        </p:nvSpPr>
        <p:spPr>
          <a:xfrm>
            <a:off x="2458205" y="1468693"/>
            <a:ext cx="5488500" cy="17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Evaluate the publisher's website to determine if it meets</a:t>
            </a:r>
            <a:b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</a:b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the network's standards and requirements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Verify that their website is mobile responsive, loads quickly,</a:t>
            </a:r>
            <a:b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</a:b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and is user-friendly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Look for quality content, attractive design, and relevant traffic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Suggest improvements if needed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297" name="Google Shape;297;p26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298" name="Google Shape;298;p26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26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F4F6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26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1" name="Google Shape;301;p26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2" name="Google Shape;302;p26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303" name="Google Shape;303;p26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4" name="Google Shape;304;p26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F4F6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5" name="Google Shape;305;p26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6" name="Google Shape;306;p26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7" name="Google Shape;307;p26"/>
          <p:cNvSpPr txBox="1"/>
          <p:nvPr/>
        </p:nvSpPr>
        <p:spPr>
          <a:xfrm>
            <a:off x="1826404" y="935229"/>
            <a:ext cx="638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rgbClr val="3866A7"/>
                </a:solidFill>
                <a:latin typeface="Poppins"/>
                <a:ea typeface="Poppins"/>
                <a:cs typeface="Poppins"/>
                <a:sym typeface="Poppins"/>
              </a:rPr>
              <a:t>2</a:t>
            </a:r>
            <a:endParaRPr b="1" sz="1800">
              <a:solidFill>
                <a:srgbClr val="3866A7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7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rgbClr val="F4F6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3" name="Google Shape;313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27"/>
          <p:cNvSpPr txBox="1"/>
          <p:nvPr/>
        </p:nvSpPr>
        <p:spPr>
          <a:xfrm>
            <a:off x="2458200" y="913500"/>
            <a:ext cx="48570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Audit of required Criteria for audience</a:t>
            </a:r>
            <a:b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niche based on Advertiser Preferences</a:t>
            </a:r>
            <a:endParaRPr sz="15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15" name="Google Shape;315;p27"/>
          <p:cNvSpPr txBox="1"/>
          <p:nvPr/>
        </p:nvSpPr>
        <p:spPr>
          <a:xfrm>
            <a:off x="1167000" y="1136375"/>
            <a:ext cx="280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316" name="Google Shape;316;p27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317" name="Google Shape;317;p27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27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27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27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1" name="Google Shape;321;p27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322" name="Google Shape;322;p27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27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27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27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6" name="Google Shape;326;p27"/>
          <p:cNvSpPr txBox="1"/>
          <p:nvPr/>
        </p:nvSpPr>
        <p:spPr>
          <a:xfrm>
            <a:off x="1826404" y="935229"/>
            <a:ext cx="638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rgbClr val="3866A7"/>
                </a:solidFill>
                <a:latin typeface="Poppins"/>
                <a:ea typeface="Poppins"/>
                <a:cs typeface="Poppins"/>
                <a:sym typeface="Poppins"/>
              </a:rPr>
              <a:t>3</a:t>
            </a:r>
            <a:endParaRPr b="1" sz="1800">
              <a:solidFill>
                <a:srgbClr val="3866A7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327" name="Google Shape;327;p27"/>
          <p:cNvGrpSpPr/>
          <p:nvPr/>
        </p:nvGrpSpPr>
        <p:grpSpPr>
          <a:xfrm>
            <a:off x="1834171" y="2007185"/>
            <a:ext cx="6112533" cy="1947142"/>
            <a:chOff x="1834171" y="2007185"/>
            <a:chExt cx="6112533" cy="1947142"/>
          </a:xfrm>
        </p:grpSpPr>
        <p:sp>
          <p:nvSpPr>
            <p:cNvPr id="328" name="Google Shape;328;p27"/>
            <p:cNvSpPr txBox="1"/>
            <p:nvPr/>
          </p:nvSpPr>
          <p:spPr>
            <a:xfrm>
              <a:off x="2458204" y="2845227"/>
              <a:ext cx="5488500" cy="110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304800" lvl="0" marL="457200" rtl="0" algn="l">
                <a:lnSpc>
                  <a:spcPct val="115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3866A7"/>
                </a:buClr>
                <a:buSzPts val="1200"/>
                <a:buFont typeface="Poppins Light"/>
                <a:buChar char="●"/>
              </a:pPr>
              <a:r>
                <a:rPr lang="en" sz="1200">
                  <a:solidFill>
                    <a:srgbClr val="2D343C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Provide them with marketing materials such as banner ads, email templates, promotional offers, and other creatives</a:t>
              </a:r>
              <a:endParaRPr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3866A7"/>
                </a:buClr>
                <a:buSzPts val="1200"/>
                <a:buFont typeface="Poppins Light"/>
                <a:buChar char="●"/>
              </a:pPr>
              <a:r>
                <a:rPr lang="en" sz="1200">
                  <a:solidFill>
                    <a:srgbClr val="2D343C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Explain how to leverage the marketing materials and creatives to promote offers effectively</a:t>
              </a:r>
              <a:endParaRPr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329" name="Google Shape;329;p27"/>
            <p:cNvSpPr txBox="1"/>
            <p:nvPr/>
          </p:nvSpPr>
          <p:spPr>
            <a:xfrm>
              <a:off x="2458201" y="2008000"/>
              <a:ext cx="4857000" cy="78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en" sz="1800">
                  <a:solidFill>
                    <a:srgbClr val="3A5573"/>
                  </a:solidFill>
                  <a:latin typeface="Poppins"/>
                  <a:ea typeface="Poppins"/>
                  <a:cs typeface="Poppins"/>
                  <a:sym typeface="Poppins"/>
                </a:rPr>
                <a:t>Offers, Emails, Banners  That are</a:t>
              </a:r>
              <a:br>
                <a:rPr lang="en" sz="1800">
                  <a:solidFill>
                    <a:srgbClr val="3A5573"/>
                  </a:solidFill>
                  <a:latin typeface="Poppins"/>
                  <a:ea typeface="Poppins"/>
                  <a:cs typeface="Poppins"/>
                  <a:sym typeface="Poppins"/>
                </a:rPr>
              </a:br>
              <a:r>
                <a:rPr lang="en" sz="1800">
                  <a:solidFill>
                    <a:srgbClr val="3A5573"/>
                  </a:solidFill>
                  <a:latin typeface="Poppins"/>
                  <a:ea typeface="Poppins"/>
                  <a:cs typeface="Poppins"/>
                  <a:sym typeface="Poppins"/>
                </a:rPr>
                <a:t>Approved to Use</a:t>
              </a:r>
              <a:endParaRPr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30" name="Google Shape;330;p27"/>
            <p:cNvSpPr txBox="1"/>
            <p:nvPr/>
          </p:nvSpPr>
          <p:spPr>
            <a:xfrm>
              <a:off x="1834171" y="2007185"/>
              <a:ext cx="6384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b="1" lang="en" sz="1800">
                  <a:solidFill>
                    <a:srgbClr val="3866A7"/>
                  </a:solidFill>
                  <a:latin typeface="Poppins"/>
                  <a:ea typeface="Poppins"/>
                  <a:cs typeface="Poppins"/>
                  <a:sym typeface="Poppins"/>
                </a:rPr>
                <a:t>4</a:t>
              </a:r>
              <a:endParaRPr b="1" sz="1800">
                <a:solidFill>
                  <a:srgbClr val="3866A7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8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336" name="Google Shape;33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28"/>
          <p:cNvSpPr txBox="1"/>
          <p:nvPr/>
        </p:nvSpPr>
        <p:spPr>
          <a:xfrm>
            <a:off x="2461975" y="921063"/>
            <a:ext cx="4929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Confirm Live Dates</a:t>
            </a:r>
            <a:endParaRPr sz="15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338" name="Google Shape;338;p28"/>
          <p:cNvSpPr txBox="1"/>
          <p:nvPr/>
        </p:nvSpPr>
        <p:spPr>
          <a:xfrm>
            <a:off x="2461977" y="1474822"/>
            <a:ext cx="5488500" cy="21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Collaborate with the publisher to pinpoint the best launch date for their campaigns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Ensure technical configuration is complete and accurate, including tracking links and pixels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Verify that offers are set up correctly and that the publisher understands how to promote them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Confirm that the publisher is ready to go live and has everything they need to be successful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grpSp>
        <p:nvGrpSpPr>
          <p:cNvPr id="339" name="Google Shape;339;p28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340" name="Google Shape;340;p28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28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F4F6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28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28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44" name="Google Shape;344;p28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345" name="Google Shape;345;p28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28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F4F6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28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28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9" name="Google Shape;349;p28"/>
          <p:cNvSpPr txBox="1"/>
          <p:nvPr/>
        </p:nvSpPr>
        <p:spPr>
          <a:xfrm>
            <a:off x="1826404" y="935229"/>
            <a:ext cx="638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rgbClr val="3866A7"/>
                </a:solidFill>
                <a:latin typeface="Poppins"/>
                <a:ea typeface="Poppins"/>
                <a:cs typeface="Poppins"/>
                <a:sym typeface="Poppins"/>
              </a:rPr>
              <a:t>5</a:t>
            </a:r>
            <a:endParaRPr b="1" sz="1800">
              <a:solidFill>
                <a:srgbClr val="3866A7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9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rgbClr val="F4F6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355" name="Google Shape;35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29"/>
          <p:cNvSpPr txBox="1"/>
          <p:nvPr/>
        </p:nvSpPr>
        <p:spPr>
          <a:xfrm>
            <a:off x="2451799" y="927004"/>
            <a:ext cx="48633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Review of the Contract Terms and</a:t>
            </a:r>
            <a:b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Discussion of Questions</a:t>
            </a:r>
            <a:endParaRPr sz="18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357" name="Google Shape;357;p29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358" name="Google Shape;358;p29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29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29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29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2" name="Google Shape;362;p29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363" name="Google Shape;363;p29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29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29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29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7" name="Google Shape;367;p29"/>
          <p:cNvSpPr txBox="1"/>
          <p:nvPr/>
        </p:nvSpPr>
        <p:spPr>
          <a:xfrm>
            <a:off x="1826404" y="935229"/>
            <a:ext cx="638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en" sz="1800">
                <a:solidFill>
                  <a:srgbClr val="3866A7"/>
                </a:solidFill>
                <a:latin typeface="Poppins"/>
                <a:ea typeface="Poppins"/>
                <a:cs typeface="Poppins"/>
                <a:sym typeface="Poppins"/>
              </a:rPr>
              <a:t>6</a:t>
            </a:r>
            <a:endParaRPr b="1" sz="1800">
              <a:solidFill>
                <a:srgbClr val="3866A7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368" name="Google Shape;368;p29"/>
          <p:cNvGrpSpPr/>
          <p:nvPr/>
        </p:nvGrpSpPr>
        <p:grpSpPr>
          <a:xfrm>
            <a:off x="1834171" y="1981567"/>
            <a:ext cx="5480928" cy="469239"/>
            <a:chOff x="1834171" y="1981567"/>
            <a:chExt cx="5480928" cy="469239"/>
          </a:xfrm>
        </p:grpSpPr>
        <p:sp>
          <p:nvSpPr>
            <p:cNvPr id="369" name="Google Shape;369;p29"/>
            <p:cNvSpPr txBox="1"/>
            <p:nvPr/>
          </p:nvSpPr>
          <p:spPr>
            <a:xfrm>
              <a:off x="2451799" y="1981567"/>
              <a:ext cx="48633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en" sz="1800">
                  <a:solidFill>
                    <a:srgbClr val="3A5573"/>
                  </a:solidFill>
                  <a:latin typeface="Poppins"/>
                  <a:ea typeface="Poppins"/>
                  <a:cs typeface="Poppins"/>
                  <a:sym typeface="Poppins"/>
                </a:rPr>
                <a:t>Next Steps</a:t>
              </a:r>
              <a:endParaRPr sz="15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70" name="Google Shape;370;p29"/>
            <p:cNvSpPr txBox="1"/>
            <p:nvPr/>
          </p:nvSpPr>
          <p:spPr>
            <a:xfrm>
              <a:off x="1834171" y="1989106"/>
              <a:ext cx="6384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b="1" lang="en" sz="1800">
                  <a:solidFill>
                    <a:srgbClr val="3866A7"/>
                  </a:solidFill>
                  <a:latin typeface="Poppins"/>
                  <a:ea typeface="Poppins"/>
                  <a:cs typeface="Poppins"/>
                  <a:sym typeface="Poppins"/>
                </a:rPr>
                <a:t>7</a:t>
              </a:r>
              <a:endParaRPr b="1" sz="1800">
                <a:solidFill>
                  <a:srgbClr val="3866A7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5F7FE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/>
          <p:nvPr/>
        </p:nvSpPr>
        <p:spPr>
          <a:xfrm>
            <a:off x="-1844650" y="0"/>
            <a:ext cx="9144000" cy="5143500"/>
          </a:xfrm>
          <a:prstGeom prst="parallelogram">
            <a:avLst>
              <a:gd fmla="val 25000" name="adj"/>
            </a:avLst>
          </a:prstGeom>
          <a:solidFill>
            <a:srgbClr val="3A55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4"/>
          <p:cNvSpPr txBox="1"/>
          <p:nvPr/>
        </p:nvSpPr>
        <p:spPr>
          <a:xfrm>
            <a:off x="382718" y="1505452"/>
            <a:ext cx="54774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Kick-Off Agenda</a:t>
            </a:r>
            <a:endParaRPr sz="4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718" y="456664"/>
            <a:ext cx="151088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4"/>
          <p:cNvSpPr txBox="1"/>
          <p:nvPr/>
        </p:nvSpPr>
        <p:spPr>
          <a:xfrm>
            <a:off x="382718" y="1276826"/>
            <a:ext cx="237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July 15, 2023</a:t>
            </a:r>
            <a:endParaRPr sz="12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382725" y="32949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#1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382729" y="3715195"/>
            <a:ext cx="229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#2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382729" y="41355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#3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2902850" y="32949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#4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2902854" y="3715195"/>
            <a:ext cx="229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#5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2902854" y="41355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#6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81" name="Google Shape;8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55799" y="665888"/>
            <a:ext cx="3709251" cy="3625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5F7FE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5"/>
          <p:cNvPicPr preferRelativeResize="0"/>
          <p:nvPr/>
        </p:nvPicPr>
        <p:blipFill rotWithShape="1">
          <a:blip r:embed="rId3">
            <a:alphaModFix/>
          </a:blip>
          <a:srcRect b="0" l="63572" r="0" t="0"/>
          <a:stretch/>
        </p:blipFill>
        <p:spPr>
          <a:xfrm>
            <a:off x="5917575" y="0"/>
            <a:ext cx="3455027" cy="53352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5"/>
          <p:cNvSpPr/>
          <p:nvPr/>
        </p:nvSpPr>
        <p:spPr>
          <a:xfrm>
            <a:off x="-1844648" y="0"/>
            <a:ext cx="9144000" cy="5335200"/>
          </a:xfrm>
          <a:prstGeom prst="parallelogram">
            <a:avLst>
              <a:gd fmla="val 25000" name="adj"/>
            </a:avLst>
          </a:prstGeom>
          <a:solidFill>
            <a:srgbClr val="3A55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5"/>
          <p:cNvSpPr txBox="1"/>
          <p:nvPr/>
        </p:nvSpPr>
        <p:spPr>
          <a:xfrm>
            <a:off x="382718" y="1505452"/>
            <a:ext cx="54774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Kick-Off Agenda</a:t>
            </a:r>
            <a:endParaRPr sz="4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89" name="Google Shape;8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718" y="456664"/>
            <a:ext cx="151088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5"/>
          <p:cNvSpPr txBox="1"/>
          <p:nvPr/>
        </p:nvSpPr>
        <p:spPr>
          <a:xfrm>
            <a:off x="382718" y="1276826"/>
            <a:ext cx="237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July 15, 2023</a:t>
            </a:r>
            <a:endParaRPr sz="12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1" name="Google Shape;91;p15"/>
          <p:cNvSpPr txBox="1"/>
          <p:nvPr/>
        </p:nvSpPr>
        <p:spPr>
          <a:xfrm>
            <a:off x="382725" y="32949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#1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92" name="Google Shape;92;p15"/>
          <p:cNvSpPr txBox="1"/>
          <p:nvPr/>
        </p:nvSpPr>
        <p:spPr>
          <a:xfrm>
            <a:off x="382729" y="3715195"/>
            <a:ext cx="229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#2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93" name="Google Shape;93;p15"/>
          <p:cNvSpPr txBox="1"/>
          <p:nvPr/>
        </p:nvSpPr>
        <p:spPr>
          <a:xfrm>
            <a:off x="382729" y="41355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#3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94" name="Google Shape;94;p15"/>
          <p:cNvSpPr txBox="1"/>
          <p:nvPr/>
        </p:nvSpPr>
        <p:spPr>
          <a:xfrm>
            <a:off x="2902850" y="32949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#4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95" name="Google Shape;95;p15"/>
          <p:cNvSpPr txBox="1"/>
          <p:nvPr/>
        </p:nvSpPr>
        <p:spPr>
          <a:xfrm>
            <a:off x="2902854" y="3715195"/>
            <a:ext cx="229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#5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2902854" y="41355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#6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142335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/>
          <p:nvPr/>
        </p:nvSpPr>
        <p:spPr>
          <a:xfrm>
            <a:off x="382718" y="1505452"/>
            <a:ext cx="54774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Kick-Off Agenda</a:t>
            </a:r>
            <a:endParaRPr sz="33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02" name="Google Shape;10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718" y="456664"/>
            <a:ext cx="151088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6"/>
          <p:cNvSpPr txBox="1"/>
          <p:nvPr/>
        </p:nvSpPr>
        <p:spPr>
          <a:xfrm>
            <a:off x="382718" y="1276826"/>
            <a:ext cx="237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July 15, 2023</a:t>
            </a:r>
            <a:endParaRPr sz="12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382725" y="32949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#1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05" name="Google Shape;105;p16"/>
          <p:cNvSpPr/>
          <p:nvPr/>
        </p:nvSpPr>
        <p:spPr>
          <a:xfrm>
            <a:off x="5190050" y="1124925"/>
            <a:ext cx="4880400" cy="4880400"/>
          </a:xfrm>
          <a:prstGeom prst="ellipse">
            <a:avLst/>
          </a:prstGeom>
          <a:solidFill>
            <a:srgbClr val="3866A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6"/>
          <p:cNvSpPr txBox="1"/>
          <p:nvPr/>
        </p:nvSpPr>
        <p:spPr>
          <a:xfrm>
            <a:off x="382729" y="3715195"/>
            <a:ext cx="229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#2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07" name="Google Shape;107;p16"/>
          <p:cNvSpPr txBox="1"/>
          <p:nvPr/>
        </p:nvSpPr>
        <p:spPr>
          <a:xfrm>
            <a:off x="382729" y="41355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#3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08" name="Google Shape;108;p16"/>
          <p:cNvSpPr txBox="1"/>
          <p:nvPr/>
        </p:nvSpPr>
        <p:spPr>
          <a:xfrm>
            <a:off x="2902850" y="32949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#4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09" name="Google Shape;109;p16"/>
          <p:cNvSpPr txBox="1"/>
          <p:nvPr/>
        </p:nvSpPr>
        <p:spPr>
          <a:xfrm>
            <a:off x="2902854" y="3715195"/>
            <a:ext cx="229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#5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10" name="Google Shape;110;p16"/>
          <p:cNvSpPr txBox="1"/>
          <p:nvPr/>
        </p:nvSpPr>
        <p:spPr>
          <a:xfrm>
            <a:off x="2902854" y="41355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#6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2159" y="610300"/>
            <a:ext cx="3311000" cy="453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5F7FE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7"/>
          <p:cNvPicPr preferRelativeResize="0"/>
          <p:nvPr/>
        </p:nvPicPr>
        <p:blipFill rotWithShape="1">
          <a:blip r:embed="rId3">
            <a:alphaModFix/>
          </a:blip>
          <a:srcRect b="8098" l="50763" r="0" t="1215"/>
          <a:stretch/>
        </p:blipFill>
        <p:spPr>
          <a:xfrm>
            <a:off x="5482025" y="0"/>
            <a:ext cx="3661972" cy="533519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7"/>
          <p:cNvSpPr/>
          <p:nvPr/>
        </p:nvSpPr>
        <p:spPr>
          <a:xfrm>
            <a:off x="-1844648" y="0"/>
            <a:ext cx="9144000" cy="5335200"/>
          </a:xfrm>
          <a:prstGeom prst="parallelogram">
            <a:avLst>
              <a:gd fmla="val 25000" name="adj"/>
            </a:avLst>
          </a:prstGeom>
          <a:solidFill>
            <a:srgbClr val="3A557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7"/>
          <p:cNvSpPr txBox="1"/>
          <p:nvPr/>
        </p:nvSpPr>
        <p:spPr>
          <a:xfrm>
            <a:off x="382718" y="1505452"/>
            <a:ext cx="54774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Kick-Off Agenda</a:t>
            </a:r>
            <a:endParaRPr sz="40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19" name="Google Shape;11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2718" y="456664"/>
            <a:ext cx="151088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7"/>
          <p:cNvSpPr txBox="1"/>
          <p:nvPr/>
        </p:nvSpPr>
        <p:spPr>
          <a:xfrm>
            <a:off x="382718" y="1276826"/>
            <a:ext cx="237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July 15, 2023</a:t>
            </a:r>
            <a:endParaRPr sz="12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382725" y="32949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#1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382729" y="3715195"/>
            <a:ext cx="229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#2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23" name="Google Shape;123;p17"/>
          <p:cNvSpPr txBox="1"/>
          <p:nvPr/>
        </p:nvSpPr>
        <p:spPr>
          <a:xfrm>
            <a:off x="382729" y="41355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#3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24" name="Google Shape;124;p17"/>
          <p:cNvSpPr txBox="1"/>
          <p:nvPr/>
        </p:nvSpPr>
        <p:spPr>
          <a:xfrm>
            <a:off x="2902850" y="32949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#4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2902854" y="3715195"/>
            <a:ext cx="229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#5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126" name="Google Shape;126;p17"/>
          <p:cNvSpPr txBox="1"/>
          <p:nvPr/>
        </p:nvSpPr>
        <p:spPr>
          <a:xfrm>
            <a:off x="2902854" y="4135500"/>
            <a:ext cx="228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Attendee #6</a:t>
            </a:r>
            <a:endParaRPr>
              <a:solidFill>
                <a:schemeClr val="lt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rgbClr val="F4F6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2" name="Google Shape;13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/>
        </p:nvSpPr>
        <p:spPr>
          <a:xfrm>
            <a:off x="2455454" y="917138"/>
            <a:ext cx="54912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Account</a:t>
            </a: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 approval status and Setup in the</a:t>
            </a:r>
            <a:b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Affiliate and Partner Management Solution</a:t>
            </a:r>
            <a:endParaRPr sz="18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2455454" y="1866894"/>
            <a:ext cx="5491200" cy="21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Guide the publisher through the setup process to ensure they understand how to use the platform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Creating user accounts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Configuring user permissions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Setting up authentication and security protocols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Configuring user interfaces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Integrating with legacy systems or platforms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135" name="Google Shape;13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8799" y="1059750"/>
            <a:ext cx="495100" cy="495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6" name="Google Shape;136;p18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137" name="Google Shape;137;p18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8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8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8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1" name="Google Shape;141;p18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142" name="Google Shape;142;p18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8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8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8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9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151" name="Google Shape;15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9"/>
          <p:cNvSpPr txBox="1"/>
          <p:nvPr/>
        </p:nvSpPr>
        <p:spPr>
          <a:xfrm>
            <a:off x="2458205" y="938332"/>
            <a:ext cx="5488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Review of Sites and Domains</a:t>
            </a:r>
            <a:endParaRPr sz="18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53" name="Google Shape;153;p19"/>
          <p:cNvSpPr txBox="1"/>
          <p:nvPr/>
        </p:nvSpPr>
        <p:spPr>
          <a:xfrm>
            <a:off x="2458205" y="1468693"/>
            <a:ext cx="5488500" cy="173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Evaluate the publisher's website to determine if it meets</a:t>
            </a:r>
            <a:b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</a:b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the network's standards and requirements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Verify that their website is mobile responsive, loads quickly,</a:t>
            </a:r>
            <a:b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</a:b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and is user-friendly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Look for quality content, attractive design, and relevant traffic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Suggest improvements if needed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154" name="Google Shape;15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8800" y="904615"/>
            <a:ext cx="480900" cy="4829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5" name="Google Shape;155;p19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156" name="Google Shape;156;p19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19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F4F6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19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9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0" name="Google Shape;160;p19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161" name="Google Shape;161;p19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19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F4F6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9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9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0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rgbClr val="F4F6F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0" name="Google Shape;17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0"/>
          <p:cNvSpPr txBox="1"/>
          <p:nvPr/>
        </p:nvSpPr>
        <p:spPr>
          <a:xfrm>
            <a:off x="2458200" y="913500"/>
            <a:ext cx="48570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Audit of required Criteria for audience</a:t>
            </a:r>
            <a:b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</a:b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niche based on Advertiser Preferences</a:t>
            </a:r>
            <a:endParaRPr sz="15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72" name="Google Shape;172;p20"/>
          <p:cNvSpPr txBox="1"/>
          <p:nvPr/>
        </p:nvSpPr>
        <p:spPr>
          <a:xfrm>
            <a:off x="1167000" y="1136375"/>
            <a:ext cx="280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173" name="Google Shape;17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8800" y="1062438"/>
            <a:ext cx="482425" cy="4824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4" name="Google Shape;174;p20"/>
          <p:cNvGrpSpPr/>
          <p:nvPr/>
        </p:nvGrpSpPr>
        <p:grpSpPr>
          <a:xfrm>
            <a:off x="1828800" y="2008000"/>
            <a:ext cx="6117904" cy="1946327"/>
            <a:chOff x="1828800" y="2008000"/>
            <a:chExt cx="6117904" cy="1946327"/>
          </a:xfrm>
        </p:grpSpPr>
        <p:sp>
          <p:nvSpPr>
            <p:cNvPr id="175" name="Google Shape;175;p20"/>
            <p:cNvSpPr txBox="1"/>
            <p:nvPr/>
          </p:nvSpPr>
          <p:spPr>
            <a:xfrm>
              <a:off x="2458204" y="2845227"/>
              <a:ext cx="5488500" cy="110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304800" lvl="0" marL="457200" rtl="0" algn="l">
                <a:lnSpc>
                  <a:spcPct val="115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3866A7"/>
                </a:buClr>
                <a:buSzPts val="1200"/>
                <a:buFont typeface="Poppins Light"/>
                <a:buChar char="●"/>
              </a:pPr>
              <a:r>
                <a:rPr lang="en" sz="1200">
                  <a:solidFill>
                    <a:srgbClr val="2D343C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Provide them with marketing materials such as banner ads, email templates, promotional offers, and other creatives</a:t>
              </a:r>
              <a:endParaRPr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  <a:p>
              <a:pPr indent="-304800" lvl="0" marL="457200" rtl="0" algn="l">
                <a:lnSpc>
                  <a:spcPct val="115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3866A7"/>
                </a:buClr>
                <a:buSzPts val="1200"/>
                <a:buFont typeface="Poppins Light"/>
                <a:buChar char="●"/>
              </a:pPr>
              <a:r>
                <a:rPr lang="en" sz="1200">
                  <a:solidFill>
                    <a:srgbClr val="2D343C"/>
                  </a:solidFill>
                  <a:latin typeface="Poppins Light"/>
                  <a:ea typeface="Poppins Light"/>
                  <a:cs typeface="Poppins Light"/>
                  <a:sym typeface="Poppins Light"/>
                </a:rPr>
                <a:t>Explain how to leverage the marketing materials and creatives to promote offers effectively</a:t>
              </a:r>
              <a:endParaRPr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endParaRPr>
            </a:p>
          </p:txBody>
        </p:sp>
        <p:sp>
          <p:nvSpPr>
            <p:cNvPr id="176" name="Google Shape;176;p20"/>
            <p:cNvSpPr txBox="1"/>
            <p:nvPr/>
          </p:nvSpPr>
          <p:spPr>
            <a:xfrm>
              <a:off x="2458201" y="2008000"/>
              <a:ext cx="4857000" cy="78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1200"/>
                </a:spcBef>
                <a:spcAft>
                  <a:spcPts val="1200"/>
                </a:spcAft>
                <a:buNone/>
              </a:pPr>
              <a:r>
                <a:rPr lang="en" sz="1800">
                  <a:solidFill>
                    <a:srgbClr val="3A5573"/>
                  </a:solidFill>
                  <a:latin typeface="Poppins"/>
                  <a:ea typeface="Poppins"/>
                  <a:cs typeface="Poppins"/>
                  <a:sym typeface="Poppins"/>
                </a:rPr>
                <a:t>Offers, Emails, Banners  That are</a:t>
              </a:r>
              <a:br>
                <a:rPr lang="en" sz="1800">
                  <a:solidFill>
                    <a:srgbClr val="3A5573"/>
                  </a:solidFill>
                  <a:latin typeface="Poppins"/>
                  <a:ea typeface="Poppins"/>
                  <a:cs typeface="Poppins"/>
                  <a:sym typeface="Poppins"/>
                </a:rPr>
              </a:br>
              <a:r>
                <a:rPr lang="en" sz="1800">
                  <a:solidFill>
                    <a:srgbClr val="3A5573"/>
                  </a:solidFill>
                  <a:latin typeface="Poppins"/>
                  <a:ea typeface="Poppins"/>
                  <a:cs typeface="Poppins"/>
                  <a:sym typeface="Poppins"/>
                </a:rPr>
                <a:t>Approved to Use</a:t>
              </a:r>
              <a:endParaRPr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177" name="Google Shape;177;p2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28800" y="2156938"/>
              <a:ext cx="482425" cy="48242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8" name="Google Shape;178;p20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179" name="Google Shape;179;p20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20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0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0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3" name="Google Shape;183;p20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184" name="Google Shape;184;p20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20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20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20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866A7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1"/>
          <p:cNvSpPr/>
          <p:nvPr/>
        </p:nvSpPr>
        <p:spPr>
          <a:xfrm>
            <a:off x="133800" y="131250"/>
            <a:ext cx="8876400" cy="4881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193" name="Google Shape;19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8025" y="359850"/>
            <a:ext cx="1509776" cy="28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1"/>
          <p:cNvSpPr txBox="1"/>
          <p:nvPr/>
        </p:nvSpPr>
        <p:spPr>
          <a:xfrm>
            <a:off x="2461975" y="921063"/>
            <a:ext cx="4929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3A5573"/>
                </a:solidFill>
                <a:latin typeface="Poppins"/>
                <a:ea typeface="Poppins"/>
                <a:cs typeface="Poppins"/>
                <a:sym typeface="Poppins"/>
              </a:rPr>
              <a:t>Confirm Live Dates</a:t>
            </a:r>
            <a:endParaRPr sz="1500">
              <a:solidFill>
                <a:srgbClr val="3A5573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5" name="Google Shape;195;p21"/>
          <p:cNvSpPr txBox="1"/>
          <p:nvPr/>
        </p:nvSpPr>
        <p:spPr>
          <a:xfrm>
            <a:off x="2461977" y="1474822"/>
            <a:ext cx="5488500" cy="216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Collaborate with the publisher to pinpoint the best launch date for their campaigns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Ensure technical configuration is complete and accurate, including tracking links and pixels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Verify that offers are set up correctly and that the publisher understands how to promote them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3866A7"/>
              </a:buClr>
              <a:buSzPts val="1200"/>
              <a:buFont typeface="Poppins Light"/>
              <a:buChar char="●"/>
            </a:pPr>
            <a:r>
              <a:rPr lang="en" sz="1200">
                <a:solidFill>
                  <a:srgbClr val="2D343C"/>
                </a:solidFill>
                <a:latin typeface="Poppins Light"/>
                <a:ea typeface="Poppins Light"/>
                <a:cs typeface="Poppins Light"/>
                <a:sym typeface="Poppins Light"/>
              </a:rPr>
              <a:t>Confirm that the publisher is ready to go live and has everything they need to be successful</a:t>
            </a:r>
            <a:endParaRPr sz="1200">
              <a:solidFill>
                <a:srgbClr val="2D343C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196" name="Google Shape;19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28800" y="907475"/>
            <a:ext cx="488875" cy="488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7" name="Google Shape;197;p21"/>
          <p:cNvGrpSpPr/>
          <p:nvPr/>
        </p:nvGrpSpPr>
        <p:grpSpPr>
          <a:xfrm>
            <a:off x="5856475" y="3306800"/>
            <a:ext cx="4083000" cy="4356675"/>
            <a:chOff x="5856475" y="3306800"/>
            <a:chExt cx="4083000" cy="4356675"/>
          </a:xfrm>
        </p:grpSpPr>
        <p:sp>
          <p:nvSpPr>
            <p:cNvPr id="198" name="Google Shape;198;p21"/>
            <p:cNvSpPr/>
            <p:nvPr/>
          </p:nvSpPr>
          <p:spPr>
            <a:xfrm>
              <a:off x="5856475" y="3580175"/>
              <a:ext cx="4083000" cy="40833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21"/>
            <p:cNvSpPr/>
            <p:nvPr/>
          </p:nvSpPr>
          <p:spPr>
            <a:xfrm>
              <a:off x="7862900" y="3962000"/>
              <a:ext cx="566100" cy="566100"/>
            </a:xfrm>
            <a:prstGeom prst="ellipse">
              <a:avLst/>
            </a:prstGeom>
            <a:solidFill>
              <a:srgbClr val="F4F6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" name="Google Shape;200;p21"/>
            <p:cNvSpPr/>
            <p:nvPr/>
          </p:nvSpPr>
          <p:spPr>
            <a:xfrm>
              <a:off x="8372178" y="3306800"/>
              <a:ext cx="162900" cy="1629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21"/>
            <p:cNvSpPr/>
            <p:nvPr/>
          </p:nvSpPr>
          <p:spPr>
            <a:xfrm>
              <a:off x="6776874" y="3832326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2" name="Google Shape;202;p21"/>
          <p:cNvGrpSpPr/>
          <p:nvPr/>
        </p:nvGrpSpPr>
        <p:grpSpPr>
          <a:xfrm>
            <a:off x="-1046050" y="-1000075"/>
            <a:ext cx="2358900" cy="2358900"/>
            <a:chOff x="-1046050" y="-1000075"/>
            <a:chExt cx="2358900" cy="2358900"/>
          </a:xfrm>
        </p:grpSpPr>
        <p:sp>
          <p:nvSpPr>
            <p:cNvPr id="203" name="Google Shape;203;p21"/>
            <p:cNvSpPr/>
            <p:nvPr/>
          </p:nvSpPr>
          <p:spPr>
            <a:xfrm>
              <a:off x="-1046050" y="-1000075"/>
              <a:ext cx="2358900" cy="23589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21"/>
            <p:cNvSpPr/>
            <p:nvPr/>
          </p:nvSpPr>
          <p:spPr>
            <a:xfrm>
              <a:off x="427750" y="-112050"/>
              <a:ext cx="566100" cy="566100"/>
            </a:xfrm>
            <a:prstGeom prst="ellipse">
              <a:avLst/>
            </a:prstGeom>
            <a:solidFill>
              <a:srgbClr val="F4F6F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21"/>
            <p:cNvSpPr/>
            <p:nvPr/>
          </p:nvSpPr>
          <p:spPr>
            <a:xfrm>
              <a:off x="427750" y="1246875"/>
              <a:ext cx="104400" cy="104400"/>
            </a:xfrm>
            <a:prstGeom prst="ellipse">
              <a:avLst/>
            </a:prstGeom>
            <a:solidFill>
              <a:srgbClr val="DAE1E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21"/>
            <p:cNvSpPr/>
            <p:nvPr/>
          </p:nvSpPr>
          <p:spPr>
            <a:xfrm>
              <a:off x="658600" y="804524"/>
              <a:ext cx="104400" cy="104400"/>
            </a:xfrm>
            <a:prstGeom prst="ellipse">
              <a:avLst/>
            </a:prstGeom>
            <a:noFill/>
            <a:ln cap="flat" cmpd="sng" w="9525">
              <a:solidFill>
                <a:srgbClr val="DAE1E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